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media/image45.png" ContentType="image/png"/>
  <Override PartName="/ppt/media/image1.wmf" ContentType="image/x-wmf"/>
  <Override PartName="/ppt/media/image17.jpeg" ContentType="image/jpeg"/>
  <Override PartName="/ppt/media/image3.png" ContentType="image/png"/>
  <Override PartName="/ppt/media/image46.png" ContentType="image/png"/>
  <Override PartName="/ppt/media/image2.wmf" ContentType="image/x-wmf"/>
  <Override PartName="/ppt/media/image4.png" ContentType="image/png"/>
  <Override PartName="/ppt/media/image7.png" ContentType="image/png"/>
  <Override PartName="/ppt/media/image5.jpeg" ContentType="image/jpe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25.png" ContentType="image/png"/>
  <Override PartName="/ppt/media/hdphoto1.wdp" ContentType="image/vnd.ms-photo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39.png" ContentType="image/png"/>
  <Override PartName="/ppt/media/image15.jpeg" ContentType="image/jpeg"/>
  <Override PartName="/ppt/media/image49.png" ContentType="image/png"/>
  <Override PartName="/ppt/media/image16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jpeg" ContentType="image/jpe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7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A95C3D6-376C-4667-AFE1-E10FFAF34CF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2160" cy="3393720"/>
          </a:xfrm>
          <a:prstGeom prst="rect">
            <a:avLst/>
          </a:prstGeom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758880"/>
            <a:ext cx="3442680" cy="532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11815920" y="758880"/>
            <a:ext cx="383040" cy="53298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762120"/>
            <a:ext cx="914040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270360" y="762120"/>
            <a:ext cx="2924280" cy="53330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758880"/>
            <a:ext cx="3442680" cy="532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11815920" y="758880"/>
            <a:ext cx="383040" cy="53298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758880"/>
            <a:ext cx="3442680" cy="532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11815920" y="758880"/>
            <a:ext cx="383040" cy="53298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"/>
          <p:cNvGrpSpPr/>
          <p:nvPr/>
        </p:nvGrpSpPr>
        <p:grpSpPr>
          <a:xfrm>
            <a:off x="0" y="6217920"/>
            <a:ext cx="12459240" cy="639000"/>
            <a:chOff x="0" y="6217920"/>
            <a:chExt cx="12459240" cy="639000"/>
          </a:xfrm>
        </p:grpSpPr>
        <p:sp>
          <p:nvSpPr>
            <p:cNvPr id="124" name="CustomShape 2"/>
            <p:cNvSpPr/>
            <p:nvPr/>
          </p:nvSpPr>
          <p:spPr>
            <a:xfrm>
              <a:off x="0" y="6217920"/>
              <a:ext cx="12217680" cy="63900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108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25" name="Picture 30" descr=""/>
            <p:cNvPicPr/>
            <p:nvPr/>
          </p:nvPicPr>
          <p:blipFill>
            <a:blip r:embed="rId2"/>
            <a:srcRect l="0" t="0" r="0" b="43947"/>
            <a:stretch/>
          </p:blipFill>
          <p:spPr>
            <a:xfrm>
              <a:off x="11206080" y="6283440"/>
              <a:ext cx="1253160" cy="50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6" name="CustomShape 3"/>
          <p:cNvSpPr/>
          <p:nvPr/>
        </p:nvSpPr>
        <p:spPr>
          <a:xfrm>
            <a:off x="-26280" y="-2160"/>
            <a:ext cx="21736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#dotastro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d9d9d9"/>
                </a:solidFill>
                <a:latin typeface="Georgia"/>
                <a:ea typeface="DejaVu Sans"/>
              </a:rPr>
              <a:t>@AstroDocCarl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9660240" y="204480"/>
            <a:ext cx="2542320" cy="29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of  31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June 2016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"/>
          <p:cNvGrpSpPr/>
          <p:nvPr/>
        </p:nvGrpSpPr>
        <p:grpSpPr>
          <a:xfrm>
            <a:off x="0" y="6217920"/>
            <a:ext cx="12459240" cy="639000"/>
            <a:chOff x="0" y="6217920"/>
            <a:chExt cx="12459240" cy="639000"/>
          </a:xfrm>
        </p:grpSpPr>
        <p:sp>
          <p:nvSpPr>
            <p:cNvPr id="167" name="CustomShape 2"/>
            <p:cNvSpPr/>
            <p:nvPr/>
          </p:nvSpPr>
          <p:spPr>
            <a:xfrm>
              <a:off x="0" y="6217920"/>
              <a:ext cx="12217680" cy="639000"/>
            </a:xfrm>
            <a:prstGeom prst="rect">
              <a:avLst/>
            </a:prstGeom>
            <a:gradFill rotWithShape="0">
              <a:gsLst>
                <a:gs pos="15000">
                  <a:schemeClr val="accent4"/>
                </a:gs>
                <a:gs pos="55000">
                  <a:srgbClr val="4b08a1"/>
                </a:gs>
              </a:gsLst>
              <a:lin ang="10800000"/>
            </a:gra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68" name="Picture 30" descr=""/>
            <p:cNvPicPr/>
            <p:nvPr/>
          </p:nvPicPr>
          <p:blipFill>
            <a:blip r:embed="rId2"/>
            <a:srcRect l="0" t="0" r="0" b="43947"/>
            <a:stretch/>
          </p:blipFill>
          <p:spPr>
            <a:xfrm>
              <a:off x="11206080" y="6283440"/>
              <a:ext cx="1253160" cy="506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9" name="CustomShape 3"/>
          <p:cNvSpPr/>
          <p:nvPr/>
        </p:nvSpPr>
        <p:spPr>
          <a:xfrm>
            <a:off x="-26280" y="-2160"/>
            <a:ext cx="21736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#dotastro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d9d9d9"/>
                </a:solidFill>
                <a:latin typeface="Georgia"/>
                <a:ea typeface="DejaVu Sans"/>
              </a:rPr>
              <a:t>@AstroDocCarl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9660240" y="204480"/>
            <a:ext cx="2542320" cy="29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of  31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Georgia"/>
                <a:ea typeface="DejaVu Sans"/>
              </a:rPr>
              <a:t>June 2016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circuitbasics.com/" TargetMode="External"/><Relationship Id="rId2" Type="http://schemas.openxmlformats.org/officeDocument/2006/relationships/hyperlink" Target="https://www.arduino.cc/" TargetMode="External"/><Relationship Id="rId3" Type="http://schemas.openxmlformats.org/officeDocument/2006/relationships/hyperlink" Target="https://www.raspberrypi.org/" TargetMode="External"/><Relationship Id="rId4" Type="http://schemas.openxmlformats.org/officeDocument/2006/relationships/hyperlink" Target="https://sites.google.com/site/carlferkinhoff/welcome-1" TargetMode="External"/><Relationship Id="rId5" Type="http://schemas.openxmlformats.org/officeDocument/2006/relationships/hyperlink" Target="http://hosting.astro.cornell.edu/~spifiweb/zeus2/index.html" TargetMode="Externa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microsoft.com/office/2007/relationships/hdphoto" Target="../media/hdphoto1.wdp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069920" y="1298520"/>
            <a:ext cx="7314120" cy="32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92" strike="noStrike">
                <a:solidFill>
                  <a:srgbClr val="ffffff"/>
                </a:solidFill>
                <a:latin typeface="Corbel"/>
                <a:ea typeface="DejaVu Sans"/>
              </a:rPr>
              <a:t>H.aHKBox Chassis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92" strike="noStrike">
                <a:solidFill>
                  <a:srgbClr val="ffffff"/>
                </a:solidFill>
                <a:latin typeface="Corbel"/>
                <a:ea typeface="DejaVu Sans"/>
              </a:rPr>
              <a:t>&amp;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92" strike="noStrike">
                <a:solidFill>
                  <a:srgbClr val="ffffff"/>
                </a:solidFill>
                <a:latin typeface="Corbel"/>
                <a:ea typeface="DejaVu Sans"/>
              </a:rPr>
              <a:t>Hardware Interface Communications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100160" y="4670280"/>
            <a:ext cx="73141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200" spc="-1" strike="noStrike">
                <a:solidFill>
                  <a:srgbClr val="fcecd5"/>
                </a:solidFill>
                <a:latin typeface="Corbel"/>
                <a:ea typeface="DejaVu Sans"/>
              </a:rPr>
              <a:t>Adam Stammer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400" spc="-1" strike="noStrike">
                <a:solidFill>
                  <a:srgbClr val="fcecd5"/>
                </a:solidFill>
                <a:latin typeface="Corbel"/>
                <a:ea typeface="DejaVu Sans"/>
              </a:rPr>
              <a:t>Under the Direction of Dr. Carl Ferkinhoff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869280" y="864000"/>
            <a:ext cx="7314120" cy="102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6" name="Picture 244" descr=""/>
          <p:cNvPicPr/>
          <p:nvPr/>
        </p:nvPicPr>
        <p:blipFill>
          <a:blip r:embed="rId1"/>
          <a:stretch/>
        </p:blipFill>
        <p:spPr>
          <a:xfrm>
            <a:off x="4051800" y="1737720"/>
            <a:ext cx="6097320" cy="471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Sockets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869280" y="864000"/>
            <a:ext cx="7314120" cy="102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60 Pins @ 2 Amps and 4 High Current Pins @ 20 Amps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9" name="Picture 247" descr=""/>
          <p:cNvPicPr/>
          <p:nvPr/>
        </p:nvPicPr>
        <p:blipFill>
          <a:blip r:embed="rId1"/>
          <a:stretch/>
        </p:blipFill>
        <p:spPr>
          <a:xfrm>
            <a:off x="7772400" y="1920240"/>
            <a:ext cx="3676680" cy="2757240"/>
          </a:xfrm>
          <a:prstGeom prst="rect">
            <a:avLst/>
          </a:prstGeom>
          <a:ln>
            <a:noFill/>
          </a:ln>
        </p:spPr>
      </p:pic>
      <p:pic>
        <p:nvPicPr>
          <p:cNvPr id="270" name="Picture 248" descr=""/>
          <p:cNvPicPr/>
          <p:nvPr/>
        </p:nvPicPr>
        <p:blipFill>
          <a:blip r:embed="rId2"/>
          <a:stretch/>
        </p:blipFill>
        <p:spPr>
          <a:xfrm>
            <a:off x="3749040" y="1920240"/>
            <a:ext cx="3657600" cy="27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Socket Pinout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69280" y="864000"/>
            <a:ext cx="7314120" cy="102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2 HP IO, 9 4pin IO Channels, 2 I2C Channels, 1 SPI Channel, Low Power Input, High Power Input, Ground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3" name="Picture 251" descr=""/>
          <p:cNvPicPr/>
          <p:nvPr/>
        </p:nvPicPr>
        <p:blipFill>
          <a:blip r:embed="rId1"/>
          <a:stretch/>
        </p:blipFill>
        <p:spPr>
          <a:xfrm>
            <a:off x="5590080" y="1814400"/>
            <a:ext cx="3645000" cy="486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869280" y="864000"/>
            <a:ext cx="7314120" cy="102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6" name="Picture 107" descr=""/>
          <p:cNvPicPr/>
          <p:nvPr/>
        </p:nvPicPr>
        <p:blipFill>
          <a:blip r:embed="rId1"/>
          <a:stretch/>
        </p:blipFill>
        <p:spPr>
          <a:xfrm>
            <a:off x="4051440" y="1737360"/>
            <a:ext cx="6097680" cy="47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Prototyping Card (P-Card)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869280" y="864000"/>
            <a:ext cx="7314120" cy="102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Male Socket, Female Socket, Breadboard, High Power Banana Jacks, Double Length For Easy Access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9" name="Picture 257" descr=""/>
          <p:cNvPicPr/>
          <p:nvPr/>
        </p:nvPicPr>
        <p:blipFill>
          <a:blip r:embed="rId1"/>
          <a:stretch/>
        </p:blipFill>
        <p:spPr>
          <a:xfrm>
            <a:off x="3565440" y="2717280"/>
            <a:ext cx="8047080" cy="249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Simplified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Sketch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3869280" y="864000"/>
            <a:ext cx="7314120" cy="12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2" name="Picture 260" descr=""/>
          <p:cNvPicPr/>
          <p:nvPr/>
        </p:nvPicPr>
        <p:blipFill>
          <a:blip r:embed="rId1"/>
          <a:stretch/>
        </p:blipFill>
        <p:spPr>
          <a:xfrm>
            <a:off x="4389120" y="2163600"/>
            <a:ext cx="6014880" cy="451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869280" y="864000"/>
            <a:ext cx="7314120" cy="12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5" name="Picture 110" descr=""/>
          <p:cNvPicPr/>
          <p:nvPr/>
        </p:nvPicPr>
        <p:blipFill>
          <a:blip r:embed="rId1"/>
          <a:stretch/>
        </p:blipFill>
        <p:spPr>
          <a:xfrm>
            <a:off x="4075920" y="1969200"/>
            <a:ext cx="6073200" cy="469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Backplane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Schematic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Closeup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869280" y="864000"/>
            <a:ext cx="7314120" cy="12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182880" indent="-18180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 2" charset="2"/>
              <a:buChar char="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Sockets, Power, SPI, HP Signal I/O, 9 4-pin signal I/Os per card, Arduino Controller (with I2C), On board Temperature Sensors, 7-segment digit display, 5Volt and 20Volt Power, Raspberry Pi (with I2C), Interrupts from Arduino and Pi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8" name="Picture 266" descr=""/>
          <p:cNvPicPr/>
          <p:nvPr/>
        </p:nvPicPr>
        <p:blipFill>
          <a:blip r:embed="rId1"/>
          <a:stretch/>
        </p:blipFill>
        <p:spPr>
          <a:xfrm>
            <a:off x="4111200" y="2194560"/>
            <a:ext cx="1466280" cy="4238280"/>
          </a:xfrm>
          <a:prstGeom prst="rect">
            <a:avLst/>
          </a:prstGeom>
          <a:ln>
            <a:noFill/>
          </a:ln>
        </p:spPr>
      </p:pic>
      <p:pic>
        <p:nvPicPr>
          <p:cNvPr id="289" name="Picture 267" descr=""/>
          <p:cNvPicPr/>
          <p:nvPr/>
        </p:nvPicPr>
        <p:blipFill>
          <a:blip r:embed="rId2"/>
          <a:stretch/>
        </p:blipFill>
        <p:spPr>
          <a:xfrm>
            <a:off x="5760720" y="2632680"/>
            <a:ext cx="1466280" cy="3676320"/>
          </a:xfrm>
          <a:prstGeom prst="rect">
            <a:avLst/>
          </a:prstGeom>
          <a:ln>
            <a:noFill/>
          </a:ln>
        </p:spPr>
      </p:pic>
      <p:pic>
        <p:nvPicPr>
          <p:cNvPr id="290" name="Picture 268" descr=""/>
          <p:cNvPicPr/>
          <p:nvPr/>
        </p:nvPicPr>
        <p:blipFill>
          <a:blip r:embed="rId3"/>
          <a:stretch/>
        </p:blipFill>
        <p:spPr>
          <a:xfrm>
            <a:off x="7772400" y="23774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91" name="Picture 269" descr=""/>
          <p:cNvPicPr/>
          <p:nvPr/>
        </p:nvPicPr>
        <p:blipFill>
          <a:blip r:embed="rId4"/>
          <a:stretch/>
        </p:blipFill>
        <p:spPr>
          <a:xfrm>
            <a:off x="7589520" y="4937760"/>
            <a:ext cx="1462680" cy="1562400"/>
          </a:xfrm>
          <a:prstGeom prst="rect">
            <a:avLst/>
          </a:prstGeom>
          <a:ln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7863840" y="2110680"/>
            <a:ext cx="639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7518600" y="4663440"/>
            <a:ext cx="3448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4" name="Picture 272" descr=""/>
          <p:cNvPicPr/>
          <p:nvPr/>
        </p:nvPicPr>
        <p:blipFill>
          <a:blip r:embed="rId5"/>
          <a:stretch/>
        </p:blipFill>
        <p:spPr>
          <a:xfrm>
            <a:off x="9250920" y="30330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295" name="CustomShape 5"/>
          <p:cNvSpPr/>
          <p:nvPr/>
        </p:nvSpPr>
        <p:spPr>
          <a:xfrm>
            <a:off x="9784080" y="3033000"/>
            <a:ext cx="639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0" y="762120"/>
            <a:ext cx="914040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"/>
          <p:cNvSpPr/>
          <p:nvPr/>
        </p:nvSpPr>
        <p:spPr>
          <a:xfrm>
            <a:off x="9270360" y="762120"/>
            <a:ext cx="2924280" cy="53330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0" y="762120"/>
            <a:ext cx="464112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5"/>
          <p:cNvSpPr/>
          <p:nvPr/>
        </p:nvSpPr>
        <p:spPr>
          <a:xfrm>
            <a:off x="1069920" y="1298520"/>
            <a:ext cx="3257640" cy="32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b="0" lang="en-US" sz="5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Front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301" name="Content Placeholder 4" descr=""/>
          <p:cNvPicPr/>
          <p:nvPr/>
        </p:nvPicPr>
        <p:blipFill>
          <a:blip r:embed="rId1"/>
          <a:srcRect l="12372" t="0" r="11779" b="0"/>
          <a:stretch/>
        </p:blipFill>
        <p:spPr>
          <a:xfrm>
            <a:off x="5120640" y="759600"/>
            <a:ext cx="6366240" cy="5329440"/>
          </a:xfrm>
          <a:prstGeom prst="rect">
            <a:avLst/>
          </a:prstGeom>
          <a:ln>
            <a:noFill/>
          </a:ln>
        </p:spPr>
      </p:pic>
      <p:sp>
        <p:nvSpPr>
          <p:cNvPr id="302" name="CustomShape 6"/>
          <p:cNvSpPr/>
          <p:nvPr/>
        </p:nvSpPr>
        <p:spPr>
          <a:xfrm>
            <a:off x="11815920" y="758880"/>
            <a:ext cx="383040" cy="53298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3" name="Picture 2" descr=""/>
          <p:cNvPicPr/>
          <p:nvPr/>
        </p:nvPicPr>
        <p:blipFill>
          <a:blip r:embed="rId2"/>
          <a:stretch/>
        </p:blipFill>
        <p:spPr>
          <a:xfrm>
            <a:off x="5098680" y="762120"/>
            <a:ext cx="6388200" cy="533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762120"/>
            <a:ext cx="914040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2"/>
          <p:cNvSpPr/>
          <p:nvPr/>
        </p:nvSpPr>
        <p:spPr>
          <a:xfrm>
            <a:off x="9270360" y="762120"/>
            <a:ext cx="2924280" cy="53330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4"/>
          <p:cNvSpPr/>
          <p:nvPr/>
        </p:nvSpPr>
        <p:spPr>
          <a:xfrm>
            <a:off x="0" y="762120"/>
            <a:ext cx="464112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5"/>
          <p:cNvSpPr/>
          <p:nvPr/>
        </p:nvSpPr>
        <p:spPr>
          <a:xfrm>
            <a:off x="1069920" y="1298520"/>
            <a:ext cx="3257640" cy="32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Chassis Render</a:t>
            </a:r>
            <a:endParaRPr b="0" lang="en-US" sz="5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Back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309" name="Content Placeholder 4" descr=""/>
          <p:cNvPicPr/>
          <p:nvPr/>
        </p:nvPicPr>
        <p:blipFill>
          <a:blip r:embed="rId1"/>
          <a:srcRect l="12372" t="0" r="11779" b="0"/>
          <a:stretch/>
        </p:blipFill>
        <p:spPr>
          <a:xfrm>
            <a:off x="5120640" y="759600"/>
            <a:ext cx="6366240" cy="5329440"/>
          </a:xfrm>
          <a:prstGeom prst="rect">
            <a:avLst/>
          </a:prstGeom>
          <a:ln>
            <a:noFill/>
          </a:ln>
        </p:spPr>
      </p:pic>
      <p:sp>
        <p:nvSpPr>
          <p:cNvPr id="310" name="CustomShape 6"/>
          <p:cNvSpPr/>
          <p:nvPr/>
        </p:nvSpPr>
        <p:spPr>
          <a:xfrm>
            <a:off x="11815920" y="758880"/>
            <a:ext cx="383040" cy="53298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1" name="Picture 2" descr=""/>
          <p:cNvPicPr/>
          <p:nvPr/>
        </p:nvPicPr>
        <p:blipFill>
          <a:blip r:embed="rId2"/>
          <a:stretch/>
        </p:blipFill>
        <p:spPr>
          <a:xfrm>
            <a:off x="4970160" y="758880"/>
            <a:ext cx="6522480" cy="532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762120"/>
            <a:ext cx="914040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9270360" y="762120"/>
            <a:ext cx="2924280" cy="53330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"/>
          <p:cNvSpPr/>
          <p:nvPr/>
        </p:nvSpPr>
        <p:spPr>
          <a:xfrm>
            <a:off x="720" y="0"/>
            <a:ext cx="1219104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4"/>
          <p:cNvSpPr/>
          <p:nvPr/>
        </p:nvSpPr>
        <p:spPr>
          <a:xfrm>
            <a:off x="0" y="762120"/>
            <a:ext cx="464112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5"/>
          <p:cNvSpPr/>
          <p:nvPr/>
        </p:nvSpPr>
        <p:spPr>
          <a:xfrm>
            <a:off x="182880" y="1226160"/>
            <a:ext cx="4297320" cy="32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Design Steps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11815920" y="758880"/>
            <a:ext cx="383040" cy="53298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7"/>
          <p:cNvSpPr/>
          <p:nvPr/>
        </p:nvSpPr>
        <p:spPr>
          <a:xfrm>
            <a:off x="4823640" y="213480"/>
            <a:ext cx="6258240" cy="667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Define the Problem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Research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List Requirements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Brainstorm Solutions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Choose Solution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Develop Solution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Prototype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Test and Redesign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Communicate Results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0" y="762120"/>
            <a:ext cx="914040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2"/>
          <p:cNvSpPr/>
          <p:nvPr/>
        </p:nvSpPr>
        <p:spPr>
          <a:xfrm>
            <a:off x="9270360" y="762120"/>
            <a:ext cx="2924280" cy="53330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3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4"/>
          <p:cNvSpPr/>
          <p:nvPr/>
        </p:nvSpPr>
        <p:spPr>
          <a:xfrm>
            <a:off x="0" y="762120"/>
            <a:ext cx="464112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5"/>
          <p:cNvSpPr/>
          <p:nvPr/>
        </p:nvSpPr>
        <p:spPr>
          <a:xfrm>
            <a:off x="643320" y="1298520"/>
            <a:ext cx="3683880" cy="32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900" spc="-92" strike="noStrike">
                <a:solidFill>
                  <a:srgbClr val="ffffff"/>
                </a:solidFill>
                <a:latin typeface="Corbel"/>
                <a:ea typeface="DejaVu Sans"/>
              </a:rPr>
              <a:t>Card Render</a:t>
            </a:r>
            <a:endParaRPr b="0" lang="en-US" sz="5900" spc="-1" strike="noStrike">
              <a:latin typeface="Arial"/>
            </a:endParaRPr>
          </a:p>
        </p:txBody>
      </p:sp>
      <p:pic>
        <p:nvPicPr>
          <p:cNvPr id="317" name="Content Placeholder 4" descr=""/>
          <p:cNvPicPr/>
          <p:nvPr/>
        </p:nvPicPr>
        <p:blipFill>
          <a:blip r:embed="rId1"/>
          <a:srcRect l="13654" t="0" r="7515" b="0"/>
          <a:stretch/>
        </p:blipFill>
        <p:spPr>
          <a:xfrm>
            <a:off x="5120640" y="759600"/>
            <a:ext cx="6366240" cy="5329440"/>
          </a:xfrm>
          <a:prstGeom prst="rect">
            <a:avLst/>
          </a:prstGeom>
          <a:ln>
            <a:noFill/>
          </a:ln>
        </p:spPr>
      </p:pic>
      <p:sp>
        <p:nvSpPr>
          <p:cNvPr id="318" name="CustomShape 6"/>
          <p:cNvSpPr/>
          <p:nvPr/>
        </p:nvSpPr>
        <p:spPr>
          <a:xfrm>
            <a:off x="11815920" y="758880"/>
            <a:ext cx="383040" cy="53298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Microcontrollers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3869280" y="864000"/>
            <a:ext cx="4075920" cy="521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720">
              <a:lnSpc>
                <a:spcPct val="9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What is a Microcontroller?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Dedicated Single-Task Computers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Small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Low Power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Low Cost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Dedicated Input</a:t>
            </a:r>
            <a:endParaRPr b="0" lang="en-US" sz="2000" spc="-1" strike="noStrike"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Example Uses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Smart Devices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Motor Controller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Thermostat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Remote Control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21" name="Picture 4" descr=""/>
          <p:cNvPicPr/>
          <p:nvPr/>
        </p:nvPicPr>
        <p:blipFill>
          <a:blip r:embed="rId1"/>
          <a:stretch/>
        </p:blipFill>
        <p:spPr>
          <a:xfrm>
            <a:off x="8178480" y="209160"/>
            <a:ext cx="3381120" cy="2142720"/>
          </a:xfrm>
          <a:prstGeom prst="rect">
            <a:avLst/>
          </a:prstGeom>
          <a:ln>
            <a:noFill/>
          </a:ln>
        </p:spPr>
      </p:pic>
      <p:pic>
        <p:nvPicPr>
          <p:cNvPr id="322" name="Picture 2" descr=""/>
          <p:cNvPicPr/>
          <p:nvPr/>
        </p:nvPicPr>
        <p:blipFill>
          <a:blip r:embed="rId2"/>
          <a:stretch/>
        </p:blipFill>
        <p:spPr>
          <a:xfrm>
            <a:off x="6720480" y="3805920"/>
            <a:ext cx="4839120" cy="235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Next Steps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3869280" y="864000"/>
            <a:ext cx="731412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Technical Guide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Summary of Completed Work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Guide Future Designers and End Users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Finish Backplane PCB Layout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Program Controllers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Capacity Tests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Design/Build Cards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"/>
          <p:cNvPicPr/>
          <p:nvPr/>
        </p:nvPicPr>
        <p:blipFill>
          <a:blip r:embed="rId1"/>
          <a:stretch/>
        </p:blipFill>
        <p:spPr>
          <a:xfrm>
            <a:off x="8668080" y="4790520"/>
            <a:ext cx="1704600" cy="186732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Microcontrollers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Communication Example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7" name="Picture 2" descr=""/>
          <p:cNvPicPr/>
          <p:nvPr/>
        </p:nvPicPr>
        <p:blipFill>
          <a:blip r:embed="rId2"/>
          <a:stretch/>
        </p:blipFill>
        <p:spPr>
          <a:xfrm>
            <a:off x="3826440" y="877320"/>
            <a:ext cx="2266560" cy="168084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4421160" y="1305000"/>
            <a:ext cx="120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-200°C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9" name="Picture 3" descr=""/>
          <p:cNvPicPr/>
          <p:nvPr/>
        </p:nvPicPr>
        <p:blipFill>
          <a:blip r:embed="rId3"/>
          <a:stretch/>
        </p:blipFill>
        <p:spPr>
          <a:xfrm>
            <a:off x="7595640" y="1146600"/>
            <a:ext cx="1796760" cy="1036440"/>
          </a:xfrm>
          <a:prstGeom prst="rect">
            <a:avLst/>
          </a:prstGeom>
          <a:ln>
            <a:noFill/>
          </a:ln>
        </p:spPr>
      </p:pic>
      <p:pic>
        <p:nvPicPr>
          <p:cNvPr id="330" name="Picture 5" descr=""/>
          <p:cNvPicPr/>
          <p:nvPr/>
        </p:nvPicPr>
        <p:blipFill>
          <a:blip r:embed="rId4"/>
          <a:stretch/>
        </p:blipFill>
        <p:spPr>
          <a:xfrm>
            <a:off x="9392400" y="2927880"/>
            <a:ext cx="1747080" cy="1307880"/>
          </a:xfrm>
          <a:prstGeom prst="rect">
            <a:avLst/>
          </a:prstGeom>
          <a:ln>
            <a:noFill/>
          </a:ln>
        </p:spPr>
      </p:pic>
      <p:pic>
        <p:nvPicPr>
          <p:cNvPr id="331" name="Picture 4" descr=""/>
          <p:cNvPicPr/>
          <p:nvPr/>
        </p:nvPicPr>
        <p:blipFill>
          <a:blip r:embed="rId5"/>
          <a:stretch/>
        </p:blipFill>
        <p:spPr>
          <a:xfrm>
            <a:off x="9058320" y="518436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332" name="Picture 11" descr=""/>
          <p:cNvPicPr/>
          <p:nvPr/>
        </p:nvPicPr>
        <p:blipFill>
          <a:blip r:embed="rId6"/>
          <a:stretch/>
        </p:blipFill>
        <p:spPr>
          <a:xfrm>
            <a:off x="6645240" y="2927880"/>
            <a:ext cx="1704600" cy="1867320"/>
          </a:xfrm>
          <a:prstGeom prst="rect">
            <a:avLst/>
          </a:prstGeom>
          <a:ln>
            <a:noFill/>
          </a:ln>
        </p:spPr>
      </p:pic>
      <p:pic>
        <p:nvPicPr>
          <p:cNvPr id="333" name="Picture 4" descr=""/>
          <p:cNvPicPr/>
          <p:nvPr/>
        </p:nvPicPr>
        <p:blipFill>
          <a:blip r:embed="rId7"/>
          <a:stretch/>
        </p:blipFill>
        <p:spPr>
          <a:xfrm>
            <a:off x="3733560" y="4065840"/>
            <a:ext cx="2359080" cy="2499840"/>
          </a:xfrm>
          <a:prstGeom prst="rect">
            <a:avLst/>
          </a:prstGeom>
          <a:ln>
            <a:noFill/>
          </a:ln>
        </p:spPr>
      </p:pic>
      <p:pic>
        <p:nvPicPr>
          <p:cNvPr id="334" name="Picture 6" descr=""/>
          <p:cNvPicPr/>
          <p:nvPr/>
        </p:nvPicPr>
        <p:blipFill>
          <a:blip r:embed="rId8"/>
          <a:stretch/>
        </p:blipFill>
        <p:spPr>
          <a:xfrm>
            <a:off x="7004520" y="3026160"/>
            <a:ext cx="1181520" cy="1671120"/>
          </a:xfrm>
          <a:prstGeom prst="rect">
            <a:avLst/>
          </a:prstGeom>
          <a:ln>
            <a:noFill/>
          </a:ln>
        </p:spPr>
      </p:pic>
      <p:sp>
        <p:nvSpPr>
          <p:cNvPr id="335" name="CustomShape 3"/>
          <p:cNvSpPr/>
          <p:nvPr/>
        </p:nvSpPr>
        <p:spPr>
          <a:xfrm>
            <a:off x="7363800" y="2702880"/>
            <a:ext cx="13453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Cooler Controller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10467360" y="5802840"/>
            <a:ext cx="13453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 Sensor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10690920" y="3773520"/>
            <a:ext cx="1345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Arduino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8668080" y="954720"/>
            <a:ext cx="15415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Raspberry Pi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4130280" y="588960"/>
            <a:ext cx="1345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Touchscreen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0" name="CustomShape 8"/>
          <p:cNvSpPr/>
          <p:nvPr/>
        </p:nvSpPr>
        <p:spPr>
          <a:xfrm>
            <a:off x="2882520" y="6205320"/>
            <a:ext cx="1345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ZEUS2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6093000" y="1776240"/>
            <a:ext cx="127044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2" name="CustomShape 10"/>
          <p:cNvSpPr/>
          <p:nvPr/>
        </p:nvSpPr>
        <p:spPr>
          <a:xfrm rot="3163800">
            <a:off x="8898480" y="2490840"/>
            <a:ext cx="92556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3" name="CustomShape 11"/>
          <p:cNvSpPr/>
          <p:nvPr/>
        </p:nvSpPr>
        <p:spPr>
          <a:xfrm rot="10114200">
            <a:off x="8562600" y="3673440"/>
            <a:ext cx="57888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4" name="CustomShape 12"/>
          <p:cNvSpPr/>
          <p:nvPr/>
        </p:nvSpPr>
        <p:spPr>
          <a:xfrm rot="9184200">
            <a:off x="5980320" y="4583880"/>
            <a:ext cx="127044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5" name="CustomShape 13"/>
          <p:cNvSpPr/>
          <p:nvPr/>
        </p:nvSpPr>
        <p:spPr>
          <a:xfrm rot="10800000">
            <a:off x="6093360" y="1454040"/>
            <a:ext cx="127044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4"/>
          <p:cNvSpPr/>
          <p:nvPr/>
        </p:nvSpPr>
        <p:spPr>
          <a:xfrm rot="13920000">
            <a:off x="9346680" y="2247840"/>
            <a:ext cx="90900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5"/>
          <p:cNvSpPr/>
          <p:nvPr/>
        </p:nvSpPr>
        <p:spPr>
          <a:xfrm rot="17773800">
            <a:off x="9433440" y="4583880"/>
            <a:ext cx="79380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6"/>
          <p:cNvSpPr/>
          <p:nvPr/>
        </p:nvSpPr>
        <p:spPr>
          <a:xfrm rot="16200000">
            <a:off x="5097960" y="1734480"/>
            <a:ext cx="20196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49" name="CustomShape 17"/>
          <p:cNvSpPr/>
          <p:nvPr/>
        </p:nvSpPr>
        <p:spPr>
          <a:xfrm rot="5400000">
            <a:off x="4549320" y="1763280"/>
            <a:ext cx="20196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1" descr=""/>
          <p:cNvPicPr/>
          <p:nvPr/>
        </p:nvPicPr>
        <p:blipFill>
          <a:blip r:embed="rId9"/>
          <a:stretch/>
        </p:blipFill>
        <p:spPr>
          <a:xfrm>
            <a:off x="4050360" y="1814400"/>
            <a:ext cx="676080" cy="1581120"/>
          </a:xfrm>
          <a:prstGeom prst="rect">
            <a:avLst/>
          </a:prstGeom>
          <a:ln>
            <a:noFill/>
          </a:ln>
        </p:spPr>
      </p:pic>
      <p:sp>
        <p:nvSpPr>
          <p:cNvPr id="351" name="CustomShape 18"/>
          <p:cNvSpPr/>
          <p:nvPr/>
        </p:nvSpPr>
        <p:spPr>
          <a:xfrm>
            <a:off x="6200640" y="5604840"/>
            <a:ext cx="2232360" cy="227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Embedded Systems Communication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Protocols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869280" y="864000"/>
            <a:ext cx="731412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Purpose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To communicate data between separate pieces of hardware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Components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Data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Timer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Power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Interface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Wire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Circuit Board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Wireless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Active/Passive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Inter/Intra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595959"/>
                </a:solidFill>
                <a:latin typeface="Corbel"/>
                <a:ea typeface="DejaVu Sans"/>
              </a:rPr>
              <a:t>Shared/Dedicated Bus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Core Considerations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3869280" y="864000"/>
            <a:ext cx="731412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Inter vs. Intra System Communication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Inter – Communication between two separate systems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	</a:t>
            </a: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e.g. Computer to Arduino or Cell Phone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Intra – Communication between two dependent systems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 </a:t>
            </a: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usually on the same circuit board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	</a:t>
            </a: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e.g. Temperature Sensors to CPU on PC Motherboard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Shared vs. Dedicated Bus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Shared – Multiple Devices on the same BUS allows for fewer wires but adds complexity (What happens when two devices talk at the same time?)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Dedicated – Each devices gets it’s own BUS/Data Line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Active vs. Passive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Passive – Common Data Bus written to and read from as necessary (Like holding up a sign)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1700" spc="-1" strike="noStrike">
                <a:solidFill>
                  <a:srgbClr val="595959"/>
                </a:solidFill>
                <a:latin typeface="Corbel"/>
                <a:ea typeface="DejaVu Sans"/>
              </a:rPr>
              <a:t>Active – Always listening on Data Bus for ‘sent’ message (Like Verbal Speech)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356" name="Picture 1" descr=""/>
          <p:cNvPicPr/>
          <p:nvPr/>
        </p:nvPicPr>
        <p:blipFill>
          <a:blip r:embed="rId1"/>
          <a:stretch/>
        </p:blipFill>
        <p:spPr>
          <a:xfrm>
            <a:off x="8995320" y="1824840"/>
            <a:ext cx="2857680" cy="1218960"/>
          </a:xfrm>
          <a:prstGeom prst="rect">
            <a:avLst/>
          </a:prstGeom>
          <a:ln>
            <a:noFill/>
          </a:ln>
        </p:spPr>
      </p:pic>
      <p:pic>
        <p:nvPicPr>
          <p:cNvPr id="357" name="Picture 2" descr=""/>
          <p:cNvPicPr/>
          <p:nvPr/>
        </p:nvPicPr>
        <p:blipFill>
          <a:blip r:embed="rId2"/>
          <a:stretch/>
        </p:blipFill>
        <p:spPr>
          <a:xfrm>
            <a:off x="8995320" y="864000"/>
            <a:ext cx="2857680" cy="116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"/>
          <p:cNvSpPr/>
          <p:nvPr/>
        </p:nvSpPr>
        <p:spPr>
          <a:xfrm>
            <a:off x="3869280" y="864000"/>
            <a:ext cx="731412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0" name="Picture 2" descr=""/>
          <p:cNvPicPr/>
          <p:nvPr/>
        </p:nvPicPr>
        <p:blipFill>
          <a:blip r:embed="rId1"/>
          <a:stretch/>
        </p:blipFill>
        <p:spPr>
          <a:xfrm>
            <a:off x="8328240" y="407520"/>
            <a:ext cx="3321720" cy="1432440"/>
          </a:xfrm>
          <a:prstGeom prst="rect">
            <a:avLst/>
          </a:prstGeom>
          <a:ln>
            <a:noFill/>
          </a:ln>
        </p:spPr>
      </p:pic>
      <p:sp>
        <p:nvSpPr>
          <p:cNvPr id="361" name="CustomShape 3"/>
          <p:cNvSpPr/>
          <p:nvPr/>
        </p:nvSpPr>
        <p:spPr>
          <a:xfrm>
            <a:off x="3575160" y="736560"/>
            <a:ext cx="469224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Universal Asynchronous Receive/Transmit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Turn Parallel Data into Successive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Asynchronous – no clock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Only Uses Two Wires 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Transmit (TX)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Receive (RX)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Parity Bit for Error Checking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Disadvantages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One to One Communication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baud Rates must be very similar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Common speed bottleneck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2" name="Picture 4" descr=""/>
          <p:cNvPicPr/>
          <p:nvPr/>
        </p:nvPicPr>
        <p:blipFill>
          <a:blip r:embed="rId2"/>
          <a:stretch/>
        </p:blipFill>
        <p:spPr>
          <a:xfrm>
            <a:off x="8512200" y="1840320"/>
            <a:ext cx="2981880" cy="1331640"/>
          </a:xfrm>
          <a:prstGeom prst="rect">
            <a:avLst/>
          </a:prstGeom>
          <a:ln>
            <a:noFill/>
          </a:ln>
        </p:spPr>
      </p:pic>
      <p:pic>
        <p:nvPicPr>
          <p:cNvPr id="363" name="Picture 6" descr=""/>
          <p:cNvPicPr/>
          <p:nvPr/>
        </p:nvPicPr>
        <p:blipFill>
          <a:blip r:embed="rId3"/>
          <a:stretch/>
        </p:blipFill>
        <p:spPr>
          <a:xfrm>
            <a:off x="3575160" y="4856400"/>
            <a:ext cx="1710000" cy="1658520"/>
          </a:xfrm>
          <a:prstGeom prst="rect">
            <a:avLst/>
          </a:prstGeom>
          <a:ln>
            <a:noFill/>
          </a:ln>
        </p:spPr>
      </p:pic>
      <p:pic>
        <p:nvPicPr>
          <p:cNvPr id="364" name="Picture 8" descr=""/>
          <p:cNvPicPr/>
          <p:nvPr/>
        </p:nvPicPr>
        <p:blipFill>
          <a:blip r:embed="rId4"/>
          <a:stretch/>
        </p:blipFill>
        <p:spPr>
          <a:xfrm>
            <a:off x="5752080" y="4856400"/>
            <a:ext cx="3418200" cy="1583640"/>
          </a:xfrm>
          <a:prstGeom prst="rect">
            <a:avLst/>
          </a:prstGeom>
          <a:ln>
            <a:noFill/>
          </a:ln>
        </p:spPr>
      </p:pic>
      <p:pic>
        <p:nvPicPr>
          <p:cNvPr id="365" name="Picture 10" descr=""/>
          <p:cNvPicPr/>
          <p:nvPr/>
        </p:nvPicPr>
        <p:blipFill>
          <a:blip r:embed="rId5"/>
          <a:stretch/>
        </p:blipFill>
        <p:spPr>
          <a:xfrm>
            <a:off x="9637200" y="4856400"/>
            <a:ext cx="1546200" cy="1621800"/>
          </a:xfrm>
          <a:prstGeom prst="rect">
            <a:avLst/>
          </a:prstGeom>
          <a:ln>
            <a:noFill/>
          </a:ln>
        </p:spPr>
      </p:pic>
      <p:sp>
        <p:nvSpPr>
          <p:cNvPr id="366" name="CustomShape 4"/>
          <p:cNvSpPr/>
          <p:nvPr/>
        </p:nvSpPr>
        <p:spPr>
          <a:xfrm>
            <a:off x="5285520" y="5667480"/>
            <a:ext cx="466200" cy="56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5"/>
          <p:cNvSpPr/>
          <p:nvPr/>
        </p:nvSpPr>
        <p:spPr>
          <a:xfrm>
            <a:off x="9231480" y="5658480"/>
            <a:ext cx="466200" cy="565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6"/>
          <p:cNvSpPr/>
          <p:nvPr/>
        </p:nvSpPr>
        <p:spPr>
          <a:xfrm>
            <a:off x="7705800" y="3184920"/>
            <a:ext cx="2671560" cy="14619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Predecessor to USB (Mouse and Keyboard)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Arduino Serial Output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Network Equipment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9" name="CustomShape 7"/>
          <p:cNvSpPr/>
          <p:nvPr/>
        </p:nvSpPr>
        <p:spPr>
          <a:xfrm>
            <a:off x="283680" y="120528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UART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2"/>
          <p:cNvSpPr/>
          <p:nvPr/>
        </p:nvSpPr>
        <p:spPr>
          <a:xfrm>
            <a:off x="3869280" y="864000"/>
            <a:ext cx="731412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3"/>
          <p:cNvSpPr/>
          <p:nvPr/>
        </p:nvSpPr>
        <p:spPr>
          <a:xfrm>
            <a:off x="3575160" y="591480"/>
            <a:ext cx="4692240" cy="502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Serial Peripheral Interface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Fast Communication Between One and Many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Designed for computer peripherals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Continues (not packet based)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Simple Addressing of Slaves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Very Fast Communication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Separate Send/Receive Lines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One to Many Communication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Disadvantages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4 Wires Required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Clock Signal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Slave Select Even When Unnecessary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No Integrity or Message Received Checks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Only allows for One Master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3699360" y="5616000"/>
            <a:ext cx="2671560" cy="11876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SD Card Readers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Wireless Modules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RFID Readers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4" name="Picture 2" descr=""/>
          <p:cNvPicPr/>
          <p:nvPr/>
        </p:nvPicPr>
        <p:blipFill>
          <a:blip r:embed="rId1"/>
          <a:stretch/>
        </p:blipFill>
        <p:spPr>
          <a:xfrm>
            <a:off x="8330400" y="631800"/>
            <a:ext cx="2857320" cy="1333080"/>
          </a:xfrm>
          <a:prstGeom prst="rect">
            <a:avLst/>
          </a:prstGeom>
          <a:ln>
            <a:noFill/>
          </a:ln>
        </p:spPr>
      </p:pic>
      <p:pic>
        <p:nvPicPr>
          <p:cNvPr id="375" name="Picture 6" descr=""/>
          <p:cNvPicPr/>
          <p:nvPr/>
        </p:nvPicPr>
        <p:blipFill>
          <a:blip r:embed="rId2"/>
          <a:stretch/>
        </p:blipFill>
        <p:spPr>
          <a:xfrm>
            <a:off x="7162920" y="5445000"/>
            <a:ext cx="4439880" cy="1139400"/>
          </a:xfrm>
          <a:prstGeom prst="rect">
            <a:avLst/>
          </a:prstGeom>
          <a:ln>
            <a:noFill/>
          </a:ln>
        </p:spPr>
      </p:pic>
      <p:pic>
        <p:nvPicPr>
          <p:cNvPr id="376" name="Picture 8" descr=""/>
          <p:cNvPicPr/>
          <p:nvPr/>
        </p:nvPicPr>
        <p:blipFill>
          <a:blip r:embed="rId3"/>
          <a:stretch/>
        </p:blipFill>
        <p:spPr>
          <a:xfrm>
            <a:off x="8267400" y="2110680"/>
            <a:ext cx="3085920" cy="3159360"/>
          </a:xfrm>
          <a:prstGeom prst="rect">
            <a:avLst/>
          </a:prstGeom>
          <a:ln>
            <a:noFill/>
          </a:ln>
        </p:spPr>
      </p:pic>
      <p:sp>
        <p:nvSpPr>
          <p:cNvPr id="377" name="CustomShape 5"/>
          <p:cNvSpPr/>
          <p:nvPr/>
        </p:nvSpPr>
        <p:spPr>
          <a:xfrm>
            <a:off x="190440" y="121428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SPI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"/>
          <p:cNvSpPr/>
          <p:nvPr/>
        </p:nvSpPr>
        <p:spPr>
          <a:xfrm>
            <a:off x="3869280" y="864000"/>
            <a:ext cx="731412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3"/>
          <p:cNvSpPr/>
          <p:nvPr/>
        </p:nvSpPr>
        <p:spPr>
          <a:xfrm>
            <a:off x="3575160" y="591480"/>
            <a:ext cx="4692240" cy="42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Inter-Integrated Chip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Any Grouping Design But Intended For Many Sensors on the Same Circuit Board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Only 2 Wires Regardless of How Many Slaves/Masters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Many to Many Possible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Acknowledgements ensure success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Very Common Protocol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Disadvantages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Not Very Fast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Small Frame Size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High Overhead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3681720" y="4881960"/>
            <a:ext cx="3118320" cy="11876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OLED Displays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Temperature Sensors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Accelerometer/Gyroscope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190440" y="121428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I2C, I²C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83" name="Picture 2" descr=""/>
          <p:cNvPicPr/>
          <p:nvPr/>
        </p:nvPicPr>
        <p:blipFill>
          <a:blip r:embed="rId1"/>
          <a:stretch/>
        </p:blipFill>
        <p:spPr>
          <a:xfrm>
            <a:off x="8937000" y="543960"/>
            <a:ext cx="2736360" cy="1340640"/>
          </a:xfrm>
          <a:prstGeom prst="rect">
            <a:avLst/>
          </a:prstGeom>
          <a:ln>
            <a:noFill/>
          </a:ln>
        </p:spPr>
      </p:pic>
      <p:pic>
        <p:nvPicPr>
          <p:cNvPr id="384" name="Picture 4" descr=""/>
          <p:cNvPicPr/>
          <p:nvPr/>
        </p:nvPicPr>
        <p:blipFill>
          <a:blip r:embed="rId2"/>
          <a:stretch/>
        </p:blipFill>
        <p:spPr>
          <a:xfrm>
            <a:off x="7621200" y="1929600"/>
            <a:ext cx="4154400" cy="1046520"/>
          </a:xfrm>
          <a:prstGeom prst="rect">
            <a:avLst/>
          </a:prstGeom>
          <a:ln>
            <a:noFill/>
          </a:ln>
        </p:spPr>
      </p:pic>
      <p:pic>
        <p:nvPicPr>
          <p:cNvPr id="385" name="Picture 6" descr=""/>
          <p:cNvPicPr/>
          <p:nvPr/>
        </p:nvPicPr>
        <p:blipFill>
          <a:blip r:embed="rId3"/>
          <a:stretch/>
        </p:blipFill>
        <p:spPr>
          <a:xfrm>
            <a:off x="8253360" y="3285360"/>
            <a:ext cx="3480480" cy="252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253080" y="112392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3869280" y="864000"/>
            <a:ext cx="731412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3"/>
          <p:cNvSpPr/>
          <p:nvPr/>
        </p:nvSpPr>
        <p:spPr>
          <a:xfrm>
            <a:off x="3601800" y="1854360"/>
            <a:ext cx="469224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https://www.circuitbasics.com/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https://www.arduino.cc/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https://www.raspberrypi.org/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https://sites.google.com/site/carlferkinhoff/welcome-1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orbel"/>
                <a:ea typeface="DejaVu Sans"/>
              </a:rPr>
              <a:t>(thanks Carl)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http://hosting.astro.cornell.edu/~spifiweb/zeus2/index.html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190440" y="1214280"/>
            <a:ext cx="29462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Sources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"/>
          <p:cNvSpPr/>
          <p:nvPr/>
        </p:nvSpPr>
        <p:spPr>
          <a:xfrm>
            <a:off x="0" y="0"/>
            <a:ext cx="4958640" cy="6857640"/>
          </a:xfrm>
          <a:custGeom>
            <a:avLst/>
            <a:gdLst/>
            <a:ahLst/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360">
            <a:solidFill>
              <a:srgbClr val="efefef"/>
            </a:solidFill>
            <a:round/>
          </a:ln>
          <a:effectLst>
            <a:outerShdw algn="l" blurRad="50800" dist="38100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0" y="0"/>
            <a:ext cx="4948560" cy="6857640"/>
          </a:xfrm>
          <a:custGeom>
            <a:avLst/>
            <a:gdLst/>
            <a:ahLst/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TextShape 4"/>
          <p:cNvSpPr txBox="1"/>
          <p:nvPr/>
        </p:nvSpPr>
        <p:spPr>
          <a:xfrm>
            <a:off x="475560" y="1124640"/>
            <a:ext cx="4023000" cy="3200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100" spc="-1" strike="noStrike">
                <a:solidFill>
                  <a:srgbClr val="000000"/>
                </a:solidFill>
                <a:latin typeface="Arial"/>
                <a:ea typeface="DejaVu Sans"/>
              </a:rPr>
              <a:t>Radioastronomy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rot="5400000">
            <a:off x="760320" y="346320"/>
            <a:ext cx="145800" cy="70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Picture 12" descr=""/>
          <p:cNvPicPr/>
          <p:nvPr/>
        </p:nvPicPr>
        <p:blipFill>
          <a:blip r:embed="rId1"/>
          <a:stretch/>
        </p:blipFill>
        <p:spPr>
          <a:xfrm>
            <a:off x="5546880" y="263520"/>
            <a:ext cx="5988960" cy="2874600"/>
          </a:xfrm>
          <a:prstGeom prst="rect">
            <a:avLst/>
          </a:prstGeom>
          <a:ln>
            <a:noFill/>
          </a:ln>
        </p:spPr>
      </p:pic>
      <p:sp>
        <p:nvSpPr>
          <p:cNvPr id="230" name="CustomShape 6"/>
          <p:cNvSpPr/>
          <p:nvPr/>
        </p:nvSpPr>
        <p:spPr>
          <a:xfrm>
            <a:off x="480960" y="4546800"/>
            <a:ext cx="4023000" cy="18000"/>
          </a:xfrm>
          <a:prstGeom prst="rect">
            <a:avLst/>
          </a:prstGeom>
          <a:solidFill>
            <a:srgbClr val="d5d5d5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1" name="Picture 2" descr=""/>
          <p:cNvPicPr/>
          <p:nvPr/>
        </p:nvPicPr>
        <p:blipFill>
          <a:blip r:embed="rId2"/>
          <a:srcRect l="0" t="1087" r="0" b="10434"/>
          <a:stretch/>
        </p:blipFill>
        <p:spPr>
          <a:xfrm>
            <a:off x="5677920" y="3285000"/>
            <a:ext cx="2170080" cy="3324960"/>
          </a:xfrm>
          <a:prstGeom prst="rect">
            <a:avLst/>
          </a:prstGeom>
          <a:ln>
            <a:noFill/>
          </a:ln>
        </p:spPr>
      </p:pic>
      <p:pic>
        <p:nvPicPr>
          <p:cNvPr id="232" name="Picture 4" descr=""/>
          <p:cNvPicPr/>
          <p:nvPr/>
        </p:nvPicPr>
        <p:blipFill>
          <a:blip r:embed="rId3"/>
          <a:stretch/>
        </p:blipFill>
        <p:spPr>
          <a:xfrm>
            <a:off x="8107560" y="3463920"/>
            <a:ext cx="3789000" cy="259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253080" y="1123920"/>
            <a:ext cx="29606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200" spc="-52" strike="noStrike">
                <a:solidFill>
                  <a:srgbClr val="ffffff"/>
                </a:solidFill>
                <a:latin typeface="Corbel"/>
                <a:ea typeface="DejaVu Sans"/>
              </a:rPr>
              <a:t>What is ZEUS2?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3869280" y="864000"/>
            <a:ext cx="4430880" cy="31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Designed by Dr. Carl Ferkinhoff (~2009)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Radio Telescope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Submillimeter grating spectrometer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Observer emission lines in all submillimeter bands accessible from the ground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5" name="Picture 8" descr=""/>
          <p:cNvPicPr/>
          <p:nvPr/>
        </p:nvPicPr>
        <p:blipFill>
          <a:blip r:embed="rId1"/>
          <a:stretch/>
        </p:blipFill>
        <p:spPr>
          <a:xfrm>
            <a:off x="8955720" y="146520"/>
            <a:ext cx="2589120" cy="3626280"/>
          </a:xfrm>
          <a:prstGeom prst="rect">
            <a:avLst/>
          </a:prstGeom>
          <a:ln>
            <a:noFill/>
          </a:ln>
        </p:spPr>
      </p:pic>
      <p:pic>
        <p:nvPicPr>
          <p:cNvPr id="236" name="Picture 14" descr=""/>
          <p:cNvPicPr/>
          <p:nvPr/>
        </p:nvPicPr>
        <p:blipFill>
          <a:blip r:embed="rId2"/>
          <a:stretch/>
        </p:blipFill>
        <p:spPr>
          <a:xfrm>
            <a:off x="3434760" y="4039200"/>
            <a:ext cx="6099120" cy="2180160"/>
          </a:xfrm>
          <a:prstGeom prst="rect">
            <a:avLst/>
          </a:prstGeom>
          <a:ln>
            <a:noFill/>
          </a:ln>
        </p:spPr>
      </p:pic>
      <p:pic>
        <p:nvPicPr>
          <p:cNvPr id="237" name="Picture 4" descr=""/>
          <p:cNvPicPr/>
          <p:nvPr/>
        </p:nvPicPr>
        <p:blipFill>
          <a:blip r:embed="rId3"/>
          <a:stretch/>
        </p:blipFill>
        <p:spPr>
          <a:xfrm>
            <a:off x="9431280" y="3994920"/>
            <a:ext cx="2359080" cy="249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762120"/>
            <a:ext cx="914040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"/>
          <p:cNvSpPr/>
          <p:nvPr/>
        </p:nvSpPr>
        <p:spPr>
          <a:xfrm>
            <a:off x="9270360" y="762120"/>
            <a:ext cx="2924280" cy="533304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720" y="0"/>
            <a:ext cx="1219104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4"/>
          <p:cNvSpPr/>
          <p:nvPr/>
        </p:nvSpPr>
        <p:spPr>
          <a:xfrm>
            <a:off x="0" y="762120"/>
            <a:ext cx="4641120" cy="5333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5"/>
          <p:cNvSpPr/>
          <p:nvPr/>
        </p:nvSpPr>
        <p:spPr>
          <a:xfrm>
            <a:off x="182880" y="1226160"/>
            <a:ext cx="4297320" cy="325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92" strike="noStrike">
                <a:solidFill>
                  <a:srgbClr val="ffffff"/>
                </a:solidFill>
                <a:latin typeface="Corbel"/>
                <a:ea typeface="DejaVu Sans"/>
              </a:rPr>
              <a:t>What’s the Problem?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11815920" y="758880"/>
            <a:ext cx="383040" cy="532980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4" name="Picture 225" descr=""/>
          <p:cNvPicPr/>
          <p:nvPr/>
        </p:nvPicPr>
        <p:blipFill>
          <a:blip r:embed="rId1"/>
          <a:stretch/>
        </p:blipFill>
        <p:spPr>
          <a:xfrm>
            <a:off x="4557600" y="1406160"/>
            <a:ext cx="7341840" cy="1646280"/>
          </a:xfrm>
          <a:prstGeom prst="rect">
            <a:avLst/>
          </a:prstGeom>
          <a:ln>
            <a:noFill/>
          </a:ln>
        </p:spPr>
      </p:pic>
      <p:sp>
        <p:nvSpPr>
          <p:cNvPr id="245" name="CustomShape 7"/>
          <p:cNvSpPr/>
          <p:nvPr/>
        </p:nvSpPr>
        <p:spPr>
          <a:xfrm>
            <a:off x="4900320" y="3280320"/>
            <a:ext cx="625824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Rather Old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 Longer Supported by Manufacturer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Superfluous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Clunky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Occasionally Malfunctioned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53080" y="1123920"/>
            <a:ext cx="2960640" cy="460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600" spc="-52" strike="noStrike">
                <a:solidFill>
                  <a:srgbClr val="ffffff"/>
                </a:solidFill>
                <a:latin typeface="Corbel"/>
                <a:ea typeface="DejaVu Sans"/>
              </a:rPr>
              <a:t>The Project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869280" y="864000"/>
            <a:ext cx="731412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Abstract Goals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To design and build an open source, modular Eurocard system to be used as astronomical control/housekeeping equipment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To replace existing ZEUS2 housekeeping equipment with a cheaper, simpler, more robust system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1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 Steps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 Prototyping Daughtercard (P-Card)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Design Eurocard Backplane to connect and control modular cards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Choose Power Supplies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Choose Chassis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Manufacture</a:t>
            </a:r>
            <a:endParaRPr b="0" lang="en-US" sz="2000" spc="-1" strike="noStrike">
              <a:latin typeface="Arial"/>
            </a:endParaRPr>
          </a:p>
          <a:p>
            <a:pPr marL="343800" indent="-342720">
              <a:lnSpc>
                <a:spcPct val="90000"/>
              </a:lnSpc>
              <a:spcBef>
                <a:spcPts val="1199"/>
              </a:spcBef>
              <a:buClr>
                <a:srgbClr val="f0a22e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  <a:ea typeface="DejaVu Sans"/>
              </a:rPr>
              <a:t>Program Embedded Controllers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09480" y="297000"/>
            <a:ext cx="3851640" cy="56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4b08a1"/>
                </a:solidFill>
                <a:latin typeface="Trebuchet MS"/>
                <a:ea typeface="DejaVu Sans"/>
              </a:rPr>
              <a:t>Whiteboarding of the H.aHK Box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623360" y="6364800"/>
            <a:ext cx="3859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Picture 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5400000">
            <a:off x="4911120" y="-151200"/>
            <a:ext cx="5551560" cy="644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09480" y="864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4b08a1"/>
                </a:solidFill>
                <a:latin typeface="Trebuchet MS"/>
                <a:ea typeface="DejaVu Sans"/>
              </a:rPr>
              <a:t>Draft model of H.aHK Box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609480" y="4368960"/>
            <a:ext cx="5200920" cy="187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Blue = touch screen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Black = power supply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Grey = cooling fan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Green = circuit boards (big is the bus, and slam are the cards)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7623360" y="6364800"/>
            <a:ext cx="3859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Picture 7" descr=""/>
          <p:cNvPicPr/>
          <p:nvPr/>
        </p:nvPicPr>
        <p:blipFill>
          <a:blip r:embed="rId1"/>
          <a:stretch/>
        </p:blipFill>
        <p:spPr>
          <a:xfrm>
            <a:off x="6301440" y="2199960"/>
            <a:ext cx="5576400" cy="3344040"/>
          </a:xfrm>
          <a:prstGeom prst="rect">
            <a:avLst/>
          </a:prstGeom>
          <a:ln>
            <a:noFill/>
          </a:ln>
        </p:spPr>
      </p:pic>
      <p:pic>
        <p:nvPicPr>
          <p:cNvPr id="255" name="Picture 8" descr=""/>
          <p:cNvPicPr/>
          <p:nvPr/>
        </p:nvPicPr>
        <p:blipFill>
          <a:blip r:embed="rId2"/>
          <a:stretch/>
        </p:blipFill>
        <p:spPr>
          <a:xfrm>
            <a:off x="251280" y="1151640"/>
            <a:ext cx="5917680" cy="309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09480" y="297000"/>
            <a:ext cx="109720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"/>
          <p:cNvSpPr/>
          <p:nvPr/>
        </p:nvSpPr>
        <p:spPr>
          <a:xfrm>
            <a:off x="7623360" y="6364800"/>
            <a:ext cx="3859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58" name="Table 3"/>
          <p:cNvGraphicFramePr/>
          <p:nvPr/>
        </p:nvGraphicFramePr>
        <p:xfrm>
          <a:off x="95400" y="135360"/>
          <a:ext cx="12000600" cy="2606760"/>
        </p:xfrm>
        <a:graphic>
          <a:graphicData uri="http://schemas.openxmlformats.org/drawingml/2006/table">
            <a:tbl>
              <a:tblPr/>
              <a:tblGrid>
                <a:gridCol w="2252520"/>
                <a:gridCol w="1762560"/>
                <a:gridCol w="1733760"/>
                <a:gridCol w="2934000"/>
                <a:gridCol w="2210760"/>
                <a:gridCol w="1107360"/>
              </a:tblGrid>
              <a:tr h="648360"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Device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Processor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RAM/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Storage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Other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Software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Ref.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  <a:tr h="1033920"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Raspberry Pi 3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$39.95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64-bit</a:t>
                      </a:r>
                      <a:br/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1.2 GHz ARM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1 GB/ 32GB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40GPIO, SPI, I2C, HDMI, 4 - USB, Ethernet, Serial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Debian Linux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[5]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  <a:tr h="924840"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Teensy 3.2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$19.80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72 MHz ARM Cortex-M4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64KB/ 256 KB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34 GPIO, 21 ADC (13-Bit), Serial (3), SPI, I2C (2),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Arduino IDE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Georgia"/>
                          <a:ea typeface="DejaVu Sans"/>
                        </a:rPr>
                        <a:t>[6]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</a:tbl>
          </a:graphicData>
        </a:graphic>
      </p:graphicFrame>
      <p:grpSp>
        <p:nvGrpSpPr>
          <p:cNvPr id="259" name="Group 4"/>
          <p:cNvGrpSpPr/>
          <p:nvPr/>
        </p:nvGrpSpPr>
        <p:grpSpPr>
          <a:xfrm>
            <a:off x="478080" y="3242520"/>
            <a:ext cx="11204280" cy="2786040"/>
            <a:chOff x="478080" y="3242520"/>
            <a:chExt cx="11204280" cy="2786040"/>
          </a:xfrm>
        </p:grpSpPr>
        <p:sp>
          <p:nvSpPr>
            <p:cNvPr id="260" name="CustomShape 5"/>
            <p:cNvSpPr/>
            <p:nvPr/>
          </p:nvSpPr>
          <p:spPr>
            <a:xfrm>
              <a:off x="478080" y="3242520"/>
              <a:ext cx="11204280" cy="2786040"/>
            </a:xfrm>
            <a:prstGeom prst="roundRect">
              <a:avLst>
                <a:gd name="adj" fmla="val 12030"/>
              </a:avLst>
            </a:prstGeom>
            <a:ln w="85680"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pic>
          <p:nvPicPr>
            <p:cNvPr id="261" name="Picture 2" descr=""/>
            <p:cNvPicPr/>
            <p:nvPr/>
          </p:nvPicPr>
          <p:blipFill>
            <a:blip r:embed="rId1"/>
            <a:stretch/>
          </p:blipFill>
          <p:spPr>
            <a:xfrm>
              <a:off x="951480" y="3353400"/>
              <a:ext cx="5128200" cy="2239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Picture 4" descr=""/>
            <p:cNvPicPr/>
            <p:nvPr/>
          </p:nvPicPr>
          <p:blipFill>
            <a:blip r:embed="rId2"/>
            <a:stretch/>
          </p:blipFill>
          <p:spPr>
            <a:xfrm>
              <a:off x="7415640" y="3242520"/>
              <a:ext cx="3639960" cy="2461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63" name="CustomShape 6"/>
          <p:cNvSpPr/>
          <p:nvPr/>
        </p:nvSpPr>
        <p:spPr>
          <a:xfrm>
            <a:off x="2237760" y="5688360"/>
            <a:ext cx="10972080" cy="34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Georgia"/>
                <a:ea typeface="DejaVu Sans"/>
              </a:rPr>
              <a:t>Similar cases and cards as the H.aHK Box as found commercially.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2678</TotalTime>
  <Application>LibreOffice/6.0.1.1$Windows_X86_64 LibreOffice_project/60bfb1526849283ce2491346ed2aa51c465abfe6</Application>
  <Words>925</Words>
  <Paragraphs>237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2019-07-31T17:16:17Z</dcterms:created>
  <dc:creator>Adam Stammer</dc:creator>
  <dc:description/>
  <dc:language>en-US</dc:language>
  <cp:lastModifiedBy/>
  <dcterms:modified xsi:type="dcterms:W3CDTF">2020-05-29T21:48:56Z</dcterms:modified>
  <cp:revision>47</cp:revision>
  <dc:subject/>
  <dc:title>H.aCKBox Chassis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